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332" r:id="rId2"/>
    <p:sldId id="333" r:id="rId3"/>
    <p:sldId id="357" r:id="rId4"/>
    <p:sldId id="358" r:id="rId5"/>
    <p:sldId id="360" r:id="rId6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AE69E5D-542A-4998-83E5-817C264AA0EB}">
          <p14:sldIdLst>
            <p14:sldId id="332"/>
            <p14:sldId id="333"/>
            <p14:sldId id="357"/>
            <p14:sldId id="358"/>
            <p14:sldId id="360"/>
          </p14:sldIdLst>
        </p14:section>
        <p14:section name="Раздел без заголовка" id="{5A316B7F-135F-4D8F-AD53-C8AF164C736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47F"/>
    <a:srgbClr val="218721"/>
    <a:srgbClr val="2B4A6F"/>
    <a:srgbClr val="984807"/>
    <a:srgbClr val="30C230"/>
    <a:srgbClr val="FFFF99"/>
    <a:srgbClr val="FFCCCC"/>
    <a:srgbClr val="3C67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65" autoAdjust="0"/>
    <p:restoredTop sz="96911" autoAdjust="0"/>
  </p:normalViewPr>
  <p:slideViewPr>
    <p:cSldViewPr>
      <p:cViewPr varScale="1">
        <p:scale>
          <a:sx n="68" d="100"/>
          <a:sy n="68" d="100"/>
        </p:scale>
        <p:origin x="84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75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49AAEC-CD30-46EA-8B55-A612A6508E12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D1698C8-CD50-4FEB-BBAA-0F786AFF26AB}">
      <dgm:prSet custT="1"/>
      <dgm:spPr/>
      <dgm:t>
        <a:bodyPr/>
        <a:lstStyle/>
        <a:p>
          <a:pPr algn="just"/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Соотношение всех видов ра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бот (учебной, воспитательной, научной и иной педагогической работы) в пределах рабочей недели и учебного года определяется расчетом учебной нагрузки на учебный год и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индивидуальным планом работы преподавателя</a:t>
          </a:r>
          <a:endParaRPr lang="ru-RU" sz="1700" b="0" kern="1200" dirty="0" smtClean="0">
            <a:solidFill>
              <a:srgbClr val="31547F"/>
            </a:solidFill>
            <a:latin typeface="Times New Roman"/>
            <a:ea typeface="+mn-ea"/>
            <a:cs typeface="+mn-cs"/>
          </a:endParaRPr>
        </a:p>
      </dgm:t>
    </dgm:pt>
    <dgm:pt modelId="{ABC76B48-A195-4FF4-B521-9968016DD38C}" type="parTrans" cxnId="{CC0ACE41-A110-41A4-927B-290C5C8FBDEC}">
      <dgm:prSet/>
      <dgm:spPr/>
      <dgm:t>
        <a:bodyPr/>
        <a:lstStyle/>
        <a:p>
          <a:endParaRPr lang="ru-RU"/>
        </a:p>
      </dgm:t>
    </dgm:pt>
    <dgm:pt modelId="{6E46FB04-FED5-43FE-9972-25465E9A4F67}" type="sibTrans" cxnId="{CC0ACE41-A110-41A4-927B-290C5C8FBDEC}">
      <dgm:prSet/>
      <dgm:spPr/>
      <dgm:t>
        <a:bodyPr/>
        <a:lstStyle/>
        <a:p>
          <a:endParaRPr lang="ru-RU"/>
        </a:p>
      </dgm:t>
    </dgm:pt>
    <dgm:pt modelId="{0FD0A8CF-4D26-4423-93E6-FBE2ABDBFA0E}">
      <dgm:prSet custT="1"/>
      <dgm:spPr/>
      <dgm:t>
        <a:bodyPr/>
        <a:lstStyle/>
        <a:p>
          <a:pPr marL="0" marR="0" indent="0" algn="just" defTabSz="7556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Должностные обязанности ППС определяются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трудовыми договорами 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и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должностными инструкциями</a:t>
          </a:r>
          <a:endParaRPr lang="ru-RU" sz="1700" b="0" kern="1200" dirty="0" smtClean="0">
            <a:solidFill>
              <a:srgbClr val="31547F"/>
            </a:solidFill>
            <a:latin typeface="Times New Roman"/>
            <a:ea typeface="+mn-ea"/>
            <a:cs typeface="+mn-cs"/>
          </a:endParaRPr>
        </a:p>
        <a:p>
          <a:pPr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>
            <a:solidFill>
              <a:srgbClr val="31547F"/>
            </a:solidFill>
            <a:latin typeface="Times New Roman"/>
            <a:ea typeface="+mn-ea"/>
            <a:cs typeface="+mn-cs"/>
          </a:endParaRPr>
        </a:p>
      </dgm:t>
    </dgm:pt>
    <dgm:pt modelId="{8A8BB532-7347-4006-94AD-D747182488FB}" type="parTrans" cxnId="{BFEF9919-4014-40C1-B846-F8FE054F9C8A}">
      <dgm:prSet/>
      <dgm:spPr/>
      <dgm:t>
        <a:bodyPr/>
        <a:lstStyle/>
        <a:p>
          <a:endParaRPr lang="ru-RU"/>
        </a:p>
      </dgm:t>
    </dgm:pt>
    <dgm:pt modelId="{4EE26B10-FECD-461A-9A10-7EE8FF9046CC}" type="sibTrans" cxnId="{BFEF9919-4014-40C1-B846-F8FE054F9C8A}">
      <dgm:prSet/>
      <dgm:spPr/>
      <dgm:t>
        <a:bodyPr/>
        <a:lstStyle/>
        <a:p>
          <a:endParaRPr lang="ru-RU"/>
        </a:p>
      </dgm:t>
    </dgm:pt>
    <dgm:pt modelId="{40AA8C08-8A45-4EA5-A797-9BCF00E31FAD}">
      <dgm:prSet custT="1"/>
      <dgm:spPr/>
      <dgm:t>
        <a:bodyPr/>
        <a:lstStyle/>
        <a:p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Общий ежегодный </a:t>
          </a:r>
          <a:r>
            <a:rPr lang="ru-RU" sz="1700" b="1" kern="1200" dirty="0">
              <a:solidFill>
                <a:srgbClr val="31547F"/>
              </a:solidFill>
              <a:latin typeface="Times New Roman"/>
              <a:ea typeface="+mn-ea"/>
              <a:cs typeface="+mn-cs"/>
            </a:rPr>
            <a:t>объем нагрузки </a:t>
          </a:r>
          <a:r>
            <a:rPr lang="ru-RU" sz="1700" b="0" kern="1200" dirty="0">
              <a:solidFill>
                <a:srgbClr val="31547F"/>
              </a:solidFill>
              <a:latin typeface="Times New Roman"/>
              <a:ea typeface="+mn-ea"/>
              <a:cs typeface="+mn-cs"/>
            </a:rPr>
            <a:t>лицам ППС, работающим на полной 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ставке устанавливается в объеме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до 1500 </a:t>
          </a:r>
          <a:r>
            <a:rPr lang="ru-RU" sz="1700" b="1" kern="1200" dirty="0">
              <a:solidFill>
                <a:srgbClr val="31547F"/>
              </a:solidFill>
              <a:latin typeface="Times New Roman"/>
              <a:ea typeface="+mn-ea"/>
              <a:cs typeface="+mn-cs"/>
            </a:rPr>
            <a:t>часов</a:t>
          </a:r>
        </a:p>
      </dgm:t>
    </dgm:pt>
    <dgm:pt modelId="{06214EB1-9662-4FA5-BC6A-8205520861C4}" type="parTrans" cxnId="{3213C49D-492F-44E0-8B88-76FAF912E49C}">
      <dgm:prSet/>
      <dgm:spPr/>
      <dgm:t>
        <a:bodyPr/>
        <a:lstStyle/>
        <a:p>
          <a:endParaRPr lang="ru-RU"/>
        </a:p>
      </dgm:t>
    </dgm:pt>
    <dgm:pt modelId="{E60D78FC-DE44-4FC3-9D18-18EFE9475298}" type="sibTrans" cxnId="{3213C49D-492F-44E0-8B88-76FAF912E49C}">
      <dgm:prSet/>
      <dgm:spPr/>
      <dgm:t>
        <a:bodyPr/>
        <a:lstStyle/>
        <a:p>
          <a:endParaRPr lang="ru-RU"/>
        </a:p>
      </dgm:t>
    </dgm:pt>
    <dgm:pt modelId="{683E33C8-20C1-482F-9405-7091B2557429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Верхний предел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учебной нагрузки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, определяемый по должностям ППС, устанавливается в объеме, не превышающем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900 часов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 в учебном году (на 1 ставку)</a:t>
          </a:r>
        </a:p>
        <a:p>
          <a:pPr algn="just"/>
          <a:endParaRPr lang="ru-RU" sz="1700" b="0" kern="1200" dirty="0">
            <a:solidFill>
              <a:srgbClr val="31547F"/>
            </a:solidFill>
            <a:latin typeface="Times New Roman"/>
            <a:ea typeface="+mn-ea"/>
            <a:cs typeface="+mn-cs"/>
          </a:endParaRPr>
        </a:p>
      </dgm:t>
    </dgm:pt>
    <dgm:pt modelId="{E88BA635-B937-452A-A01D-9284F652F0FE}" type="sibTrans" cxnId="{FFD79A48-4EA1-48B3-806E-54297858EE52}">
      <dgm:prSet/>
      <dgm:spPr/>
      <dgm:t>
        <a:bodyPr/>
        <a:lstStyle/>
        <a:p>
          <a:endParaRPr lang="ru-RU"/>
        </a:p>
      </dgm:t>
    </dgm:pt>
    <dgm:pt modelId="{8D904C0B-ACE8-406A-870E-D5C2724E0945}" type="parTrans" cxnId="{FFD79A48-4EA1-48B3-806E-54297858EE52}">
      <dgm:prSet/>
      <dgm:spPr/>
      <dgm:t>
        <a:bodyPr/>
        <a:lstStyle/>
        <a:p>
          <a:endParaRPr lang="ru-RU"/>
        </a:p>
      </dgm:t>
    </dgm:pt>
    <dgm:pt modelId="{1EB28C9B-5670-450A-A6C3-4C5B87144049}" type="pres">
      <dgm:prSet presAssocID="{BD49AAEC-CD30-46EA-8B55-A612A6508E1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3E4B9DA-3ACE-4A82-905E-6E725DEBEA3C}" type="pres">
      <dgm:prSet presAssocID="{BD49AAEC-CD30-46EA-8B55-A612A6508E12}" presName="Name1" presStyleCnt="0"/>
      <dgm:spPr/>
    </dgm:pt>
    <dgm:pt modelId="{0FACB60E-26E5-4334-8B0D-857EEBEAC1F7}" type="pres">
      <dgm:prSet presAssocID="{BD49AAEC-CD30-46EA-8B55-A612A6508E12}" presName="cycle" presStyleCnt="0"/>
      <dgm:spPr/>
    </dgm:pt>
    <dgm:pt modelId="{565833A6-E890-4B1C-BF67-00B82109A28D}" type="pres">
      <dgm:prSet presAssocID="{BD49AAEC-CD30-46EA-8B55-A612A6508E12}" presName="srcNode" presStyleLbl="node1" presStyleIdx="0" presStyleCnt="4"/>
      <dgm:spPr/>
    </dgm:pt>
    <dgm:pt modelId="{A55D2916-BB33-4AC4-AFF5-1AC742BC47AB}" type="pres">
      <dgm:prSet presAssocID="{BD49AAEC-CD30-46EA-8B55-A612A6508E12}" presName="conn" presStyleLbl="parChTrans1D2" presStyleIdx="0" presStyleCnt="1"/>
      <dgm:spPr/>
      <dgm:t>
        <a:bodyPr/>
        <a:lstStyle/>
        <a:p>
          <a:endParaRPr lang="ru-RU"/>
        </a:p>
      </dgm:t>
    </dgm:pt>
    <dgm:pt modelId="{439D95FC-9ECF-43B2-BB39-DCEA6F29C495}" type="pres">
      <dgm:prSet presAssocID="{BD49AAEC-CD30-46EA-8B55-A612A6508E12}" presName="extraNode" presStyleLbl="node1" presStyleIdx="0" presStyleCnt="4"/>
      <dgm:spPr/>
    </dgm:pt>
    <dgm:pt modelId="{1628B681-66A6-495C-8C78-FFBAA1E63F43}" type="pres">
      <dgm:prSet presAssocID="{BD49AAEC-CD30-46EA-8B55-A612A6508E12}" presName="dstNode" presStyleLbl="node1" presStyleIdx="0" presStyleCnt="4"/>
      <dgm:spPr/>
    </dgm:pt>
    <dgm:pt modelId="{F16D61D8-DBF6-46A9-9A93-43F0A0151E83}" type="pres">
      <dgm:prSet presAssocID="{6D1698C8-CD50-4FEB-BBAA-0F786AFF26AB}" presName="text_1" presStyleLbl="node1" presStyleIdx="0" presStyleCnt="4" custScaleY="1289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C4570-4935-400F-B231-956D80446BB7}" type="pres">
      <dgm:prSet presAssocID="{6D1698C8-CD50-4FEB-BBAA-0F786AFF26AB}" presName="accent_1" presStyleCnt="0"/>
      <dgm:spPr/>
    </dgm:pt>
    <dgm:pt modelId="{8F7C139E-990B-4865-A8FF-18502F060ED4}" type="pres">
      <dgm:prSet presAssocID="{6D1698C8-CD50-4FEB-BBAA-0F786AFF26AB}" presName="accentRepeatNode" presStyleLbl="solidFgAcc1" presStyleIdx="0" presStyleCnt="4"/>
      <dgm:spPr/>
    </dgm:pt>
    <dgm:pt modelId="{7D15E4CB-E746-4B72-9436-A82E18CCC498}" type="pres">
      <dgm:prSet presAssocID="{0FD0A8CF-4D26-4423-93E6-FBE2ABDBFA0E}" presName="text_2" presStyleLbl="node1" presStyleIdx="1" presStyleCnt="4" custScaleX="99000" custScaleY="108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E1E05-E3C8-4F76-B294-FA282E92B73D}" type="pres">
      <dgm:prSet presAssocID="{0FD0A8CF-4D26-4423-93E6-FBE2ABDBFA0E}" presName="accent_2" presStyleCnt="0"/>
      <dgm:spPr/>
    </dgm:pt>
    <dgm:pt modelId="{28EC80DC-9539-4F44-A52F-405BE74A9E59}" type="pres">
      <dgm:prSet presAssocID="{0FD0A8CF-4D26-4423-93E6-FBE2ABDBFA0E}" presName="accentRepeatNode" presStyleLbl="solidFgAcc1" presStyleIdx="1" presStyleCnt="4"/>
      <dgm:spPr/>
      <dgm:t>
        <a:bodyPr/>
        <a:lstStyle/>
        <a:p>
          <a:endParaRPr lang="ru-RU"/>
        </a:p>
      </dgm:t>
    </dgm:pt>
    <dgm:pt modelId="{F2F41FD8-E3A3-4953-8FF7-586C4B1C6254}" type="pres">
      <dgm:prSet presAssocID="{683E33C8-20C1-482F-9405-7091B255742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F6E17-4F4F-4353-A4B5-4D736C7CA110}" type="pres">
      <dgm:prSet presAssocID="{683E33C8-20C1-482F-9405-7091B2557429}" presName="accent_3" presStyleCnt="0"/>
      <dgm:spPr/>
    </dgm:pt>
    <dgm:pt modelId="{D23A5751-3EB4-42C8-B902-4B1E60F57724}" type="pres">
      <dgm:prSet presAssocID="{683E33C8-20C1-482F-9405-7091B2557429}" presName="accentRepeatNode" presStyleLbl="solidFgAcc1" presStyleIdx="2" presStyleCnt="4"/>
      <dgm:spPr/>
    </dgm:pt>
    <dgm:pt modelId="{448CEED6-56A7-4FBD-B2F1-CA19A1E586AA}" type="pres">
      <dgm:prSet presAssocID="{40AA8C08-8A45-4EA5-A797-9BCF00E31FAD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B65E64-8E59-45DC-890F-7FA2D673AC90}" type="pres">
      <dgm:prSet presAssocID="{40AA8C08-8A45-4EA5-A797-9BCF00E31FAD}" presName="accent_4" presStyleCnt="0"/>
      <dgm:spPr/>
    </dgm:pt>
    <dgm:pt modelId="{F0F2A27F-7227-4543-9619-3B74A30796A1}" type="pres">
      <dgm:prSet presAssocID="{40AA8C08-8A45-4EA5-A797-9BCF00E31FAD}" presName="accentRepeatNode" presStyleLbl="solidFgAcc1" presStyleIdx="3" presStyleCnt="4"/>
      <dgm:spPr/>
    </dgm:pt>
  </dgm:ptLst>
  <dgm:cxnLst>
    <dgm:cxn modelId="{BB75FBDA-1268-49AE-A465-56A472824770}" type="presOf" srcId="{40AA8C08-8A45-4EA5-A797-9BCF00E31FAD}" destId="{448CEED6-56A7-4FBD-B2F1-CA19A1E586AA}" srcOrd="0" destOrd="0" presId="urn:microsoft.com/office/officeart/2008/layout/VerticalCurvedList"/>
    <dgm:cxn modelId="{962E9866-23AD-4062-A757-6C05255D6C7F}" type="presOf" srcId="{6E46FB04-FED5-43FE-9972-25465E9A4F67}" destId="{A55D2916-BB33-4AC4-AFF5-1AC742BC47AB}" srcOrd="0" destOrd="0" presId="urn:microsoft.com/office/officeart/2008/layout/VerticalCurvedList"/>
    <dgm:cxn modelId="{FFD79A48-4EA1-48B3-806E-54297858EE52}" srcId="{BD49AAEC-CD30-46EA-8B55-A612A6508E12}" destId="{683E33C8-20C1-482F-9405-7091B2557429}" srcOrd="2" destOrd="0" parTransId="{8D904C0B-ACE8-406A-870E-D5C2724E0945}" sibTransId="{E88BA635-B937-452A-A01D-9284F652F0FE}"/>
    <dgm:cxn modelId="{C339A205-658E-4B79-9456-CCC7A0513EAB}" type="presOf" srcId="{0FD0A8CF-4D26-4423-93E6-FBE2ABDBFA0E}" destId="{7D15E4CB-E746-4B72-9436-A82E18CCC498}" srcOrd="0" destOrd="0" presId="urn:microsoft.com/office/officeart/2008/layout/VerticalCurvedList"/>
    <dgm:cxn modelId="{CC0ACE41-A110-41A4-927B-290C5C8FBDEC}" srcId="{BD49AAEC-CD30-46EA-8B55-A612A6508E12}" destId="{6D1698C8-CD50-4FEB-BBAA-0F786AFF26AB}" srcOrd="0" destOrd="0" parTransId="{ABC76B48-A195-4FF4-B521-9968016DD38C}" sibTransId="{6E46FB04-FED5-43FE-9972-25465E9A4F67}"/>
    <dgm:cxn modelId="{BFEF9919-4014-40C1-B846-F8FE054F9C8A}" srcId="{BD49AAEC-CD30-46EA-8B55-A612A6508E12}" destId="{0FD0A8CF-4D26-4423-93E6-FBE2ABDBFA0E}" srcOrd="1" destOrd="0" parTransId="{8A8BB532-7347-4006-94AD-D747182488FB}" sibTransId="{4EE26B10-FECD-461A-9A10-7EE8FF9046CC}"/>
    <dgm:cxn modelId="{CEF3AF50-28C5-4610-AB0B-2866BF078ECB}" type="presOf" srcId="{6D1698C8-CD50-4FEB-BBAA-0F786AFF26AB}" destId="{F16D61D8-DBF6-46A9-9A93-43F0A0151E83}" srcOrd="0" destOrd="0" presId="urn:microsoft.com/office/officeart/2008/layout/VerticalCurvedList"/>
    <dgm:cxn modelId="{B0A41203-2D93-4A57-BC9A-D60ECDCC1600}" type="presOf" srcId="{683E33C8-20C1-482F-9405-7091B2557429}" destId="{F2F41FD8-E3A3-4953-8FF7-586C4B1C6254}" srcOrd="0" destOrd="0" presId="urn:microsoft.com/office/officeart/2008/layout/VerticalCurvedList"/>
    <dgm:cxn modelId="{C6ECD7A9-4F26-4E5A-89B2-B4F7191FCD90}" type="presOf" srcId="{BD49AAEC-CD30-46EA-8B55-A612A6508E12}" destId="{1EB28C9B-5670-450A-A6C3-4C5B87144049}" srcOrd="0" destOrd="0" presId="urn:microsoft.com/office/officeart/2008/layout/VerticalCurvedList"/>
    <dgm:cxn modelId="{3213C49D-492F-44E0-8B88-76FAF912E49C}" srcId="{BD49AAEC-CD30-46EA-8B55-A612A6508E12}" destId="{40AA8C08-8A45-4EA5-A797-9BCF00E31FAD}" srcOrd="3" destOrd="0" parTransId="{06214EB1-9662-4FA5-BC6A-8205520861C4}" sibTransId="{E60D78FC-DE44-4FC3-9D18-18EFE9475298}"/>
    <dgm:cxn modelId="{2925E80D-C867-4882-9795-6B9F07D39B07}" type="presParOf" srcId="{1EB28C9B-5670-450A-A6C3-4C5B87144049}" destId="{93E4B9DA-3ACE-4A82-905E-6E725DEBEA3C}" srcOrd="0" destOrd="0" presId="urn:microsoft.com/office/officeart/2008/layout/VerticalCurvedList"/>
    <dgm:cxn modelId="{C1FCB44F-245B-474B-9070-EA46EAFE5278}" type="presParOf" srcId="{93E4B9DA-3ACE-4A82-905E-6E725DEBEA3C}" destId="{0FACB60E-26E5-4334-8B0D-857EEBEAC1F7}" srcOrd="0" destOrd="0" presId="urn:microsoft.com/office/officeart/2008/layout/VerticalCurvedList"/>
    <dgm:cxn modelId="{EFF3B0D8-8ECF-448A-A0BF-5F04B9A7D91E}" type="presParOf" srcId="{0FACB60E-26E5-4334-8B0D-857EEBEAC1F7}" destId="{565833A6-E890-4B1C-BF67-00B82109A28D}" srcOrd="0" destOrd="0" presId="urn:microsoft.com/office/officeart/2008/layout/VerticalCurvedList"/>
    <dgm:cxn modelId="{FD339327-3928-41D7-9882-784AE7CDF88C}" type="presParOf" srcId="{0FACB60E-26E5-4334-8B0D-857EEBEAC1F7}" destId="{A55D2916-BB33-4AC4-AFF5-1AC742BC47AB}" srcOrd="1" destOrd="0" presId="urn:microsoft.com/office/officeart/2008/layout/VerticalCurvedList"/>
    <dgm:cxn modelId="{DAA1DC5A-5BA6-4AC5-A82D-0E4740E73FC3}" type="presParOf" srcId="{0FACB60E-26E5-4334-8B0D-857EEBEAC1F7}" destId="{439D95FC-9ECF-43B2-BB39-DCEA6F29C495}" srcOrd="2" destOrd="0" presId="urn:microsoft.com/office/officeart/2008/layout/VerticalCurvedList"/>
    <dgm:cxn modelId="{AD2F733E-433F-41FB-9299-EB9E20AD9C41}" type="presParOf" srcId="{0FACB60E-26E5-4334-8B0D-857EEBEAC1F7}" destId="{1628B681-66A6-495C-8C78-FFBAA1E63F43}" srcOrd="3" destOrd="0" presId="urn:microsoft.com/office/officeart/2008/layout/VerticalCurvedList"/>
    <dgm:cxn modelId="{E8BA779F-805A-44DD-B464-08DA98FB25FA}" type="presParOf" srcId="{93E4B9DA-3ACE-4A82-905E-6E725DEBEA3C}" destId="{F16D61D8-DBF6-46A9-9A93-43F0A0151E83}" srcOrd="1" destOrd="0" presId="urn:microsoft.com/office/officeart/2008/layout/VerticalCurvedList"/>
    <dgm:cxn modelId="{850D18BE-2EAA-4565-AC76-8C5DED2B62A5}" type="presParOf" srcId="{93E4B9DA-3ACE-4A82-905E-6E725DEBEA3C}" destId="{E6AC4570-4935-400F-B231-956D80446BB7}" srcOrd="2" destOrd="0" presId="urn:microsoft.com/office/officeart/2008/layout/VerticalCurvedList"/>
    <dgm:cxn modelId="{5235F985-08F5-4C06-B49D-F89C9D5C4264}" type="presParOf" srcId="{E6AC4570-4935-400F-B231-956D80446BB7}" destId="{8F7C139E-990B-4865-A8FF-18502F060ED4}" srcOrd="0" destOrd="0" presId="urn:microsoft.com/office/officeart/2008/layout/VerticalCurvedList"/>
    <dgm:cxn modelId="{207D2BE5-95DA-41EA-8BB8-40770670BCBA}" type="presParOf" srcId="{93E4B9DA-3ACE-4A82-905E-6E725DEBEA3C}" destId="{7D15E4CB-E746-4B72-9436-A82E18CCC498}" srcOrd="3" destOrd="0" presId="urn:microsoft.com/office/officeart/2008/layout/VerticalCurvedList"/>
    <dgm:cxn modelId="{FECE3AAF-6C11-469F-B568-7F3F09477FA8}" type="presParOf" srcId="{93E4B9DA-3ACE-4A82-905E-6E725DEBEA3C}" destId="{F1EE1E05-E3C8-4F76-B294-FA282E92B73D}" srcOrd="4" destOrd="0" presId="urn:microsoft.com/office/officeart/2008/layout/VerticalCurvedList"/>
    <dgm:cxn modelId="{782692B9-FE9D-484C-80F3-6669B59D4796}" type="presParOf" srcId="{F1EE1E05-E3C8-4F76-B294-FA282E92B73D}" destId="{28EC80DC-9539-4F44-A52F-405BE74A9E59}" srcOrd="0" destOrd="0" presId="urn:microsoft.com/office/officeart/2008/layout/VerticalCurvedList"/>
    <dgm:cxn modelId="{965E363E-7D68-4829-9CA0-C82910974CDE}" type="presParOf" srcId="{93E4B9DA-3ACE-4A82-905E-6E725DEBEA3C}" destId="{F2F41FD8-E3A3-4953-8FF7-586C4B1C6254}" srcOrd="5" destOrd="0" presId="urn:microsoft.com/office/officeart/2008/layout/VerticalCurvedList"/>
    <dgm:cxn modelId="{80551FB4-40FB-4DA9-9272-05600CF471C7}" type="presParOf" srcId="{93E4B9DA-3ACE-4A82-905E-6E725DEBEA3C}" destId="{F44F6E17-4F4F-4353-A4B5-4D736C7CA110}" srcOrd="6" destOrd="0" presId="urn:microsoft.com/office/officeart/2008/layout/VerticalCurvedList"/>
    <dgm:cxn modelId="{3865B286-A345-48EE-A8DA-C03098D71AEC}" type="presParOf" srcId="{F44F6E17-4F4F-4353-A4B5-4D736C7CA110}" destId="{D23A5751-3EB4-42C8-B902-4B1E60F57724}" srcOrd="0" destOrd="0" presId="urn:microsoft.com/office/officeart/2008/layout/VerticalCurvedList"/>
    <dgm:cxn modelId="{791478B0-EF56-43BA-8464-C100BE8DC79B}" type="presParOf" srcId="{93E4B9DA-3ACE-4A82-905E-6E725DEBEA3C}" destId="{448CEED6-56A7-4FBD-B2F1-CA19A1E586AA}" srcOrd="7" destOrd="0" presId="urn:microsoft.com/office/officeart/2008/layout/VerticalCurvedList"/>
    <dgm:cxn modelId="{A2AD5A74-E255-4F87-87E0-7686C43009DA}" type="presParOf" srcId="{93E4B9DA-3ACE-4A82-905E-6E725DEBEA3C}" destId="{B5B65E64-8E59-45DC-890F-7FA2D673AC90}" srcOrd="8" destOrd="0" presId="urn:microsoft.com/office/officeart/2008/layout/VerticalCurvedList"/>
    <dgm:cxn modelId="{AAE5DAFB-F034-4051-B185-9380681F11FE}" type="presParOf" srcId="{B5B65E64-8E59-45DC-890F-7FA2D673AC90}" destId="{F0F2A27F-7227-4543-9619-3B74A30796A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D2916-BB33-4AC4-AFF5-1AC742BC47AB}">
      <dsp:nvSpPr>
        <dsp:cNvPr id="0" name=""/>
        <dsp:cNvSpPr/>
      </dsp:nvSpPr>
      <dsp:spPr>
        <a:xfrm>
          <a:off x="-5943603" y="-909532"/>
          <a:ext cx="7075648" cy="7075648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D61D8-DBF6-46A9-9A93-43F0A0151E83}">
      <dsp:nvSpPr>
        <dsp:cNvPr id="0" name=""/>
        <dsp:cNvSpPr/>
      </dsp:nvSpPr>
      <dsp:spPr>
        <a:xfrm>
          <a:off x="592512" y="287082"/>
          <a:ext cx="10830677" cy="1042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884" tIns="43180" rIns="43180" bIns="4318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Соотношение всех видов ра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бот (учебной, воспитательной, научной и иной педагогической работы) в пределах рабочей недели и учебного года определяется расчетом учебной нагрузки на учебный год и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индивидуальным планом работы преподавателя</a:t>
          </a:r>
          <a:endParaRPr lang="ru-RU" sz="1700" b="0" kern="1200" dirty="0" smtClean="0">
            <a:solidFill>
              <a:srgbClr val="31547F"/>
            </a:solidFill>
            <a:latin typeface="Times New Roman"/>
            <a:ea typeface="+mn-ea"/>
            <a:cs typeface="+mn-cs"/>
          </a:endParaRPr>
        </a:p>
      </dsp:txBody>
      <dsp:txXfrm>
        <a:off x="592512" y="287082"/>
        <a:ext cx="10830677" cy="1042759"/>
      </dsp:txXfrm>
    </dsp:sp>
    <dsp:sp modelId="{8F7C139E-990B-4865-A8FF-18502F060ED4}">
      <dsp:nvSpPr>
        <dsp:cNvPr id="0" name=""/>
        <dsp:cNvSpPr/>
      </dsp:nvSpPr>
      <dsp:spPr>
        <a:xfrm>
          <a:off x="87092" y="303042"/>
          <a:ext cx="1010841" cy="1010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15E4CB-E746-4B72-9436-A82E18CCC498}">
      <dsp:nvSpPr>
        <dsp:cNvPr id="0" name=""/>
        <dsp:cNvSpPr/>
      </dsp:nvSpPr>
      <dsp:spPr>
        <a:xfrm>
          <a:off x="1107978" y="1584178"/>
          <a:ext cx="10263375" cy="8750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884" tIns="43180" rIns="43180" bIns="43180" numCol="1" spcCol="1270" anchor="ctr" anchorCtr="0">
          <a:noAutofit/>
        </a:bodyPr>
        <a:lstStyle/>
        <a:p>
          <a:pPr marL="0" marR="0" lvl="0" indent="0" algn="just" defTabSz="7556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Должностные обязанности ППС определяются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трудовыми договорами 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и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должностными инструкциями</a:t>
          </a:r>
          <a:endParaRPr lang="ru-RU" sz="1700" b="0" kern="1200" dirty="0" smtClean="0">
            <a:solidFill>
              <a:srgbClr val="31547F"/>
            </a:solidFill>
            <a:latin typeface="Times New Roman"/>
            <a:ea typeface="+mn-ea"/>
            <a:cs typeface="+mn-cs"/>
          </a:endParaRPr>
        </a:p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>
            <a:solidFill>
              <a:srgbClr val="31547F"/>
            </a:solidFill>
            <a:latin typeface="Times New Roman"/>
            <a:ea typeface="+mn-ea"/>
            <a:cs typeface="+mn-cs"/>
          </a:endParaRPr>
        </a:p>
      </dsp:txBody>
      <dsp:txXfrm>
        <a:off x="1107978" y="1584178"/>
        <a:ext cx="10263375" cy="875008"/>
      </dsp:txXfrm>
    </dsp:sp>
    <dsp:sp modelId="{28EC80DC-9539-4F44-A52F-405BE74A9E59}">
      <dsp:nvSpPr>
        <dsp:cNvPr id="0" name=""/>
        <dsp:cNvSpPr/>
      </dsp:nvSpPr>
      <dsp:spPr>
        <a:xfrm>
          <a:off x="550722" y="1516261"/>
          <a:ext cx="1010841" cy="1010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F41FD8-E3A3-4953-8FF7-586C4B1C6254}">
      <dsp:nvSpPr>
        <dsp:cNvPr id="0" name=""/>
        <dsp:cNvSpPr/>
      </dsp:nvSpPr>
      <dsp:spPr>
        <a:xfrm>
          <a:off x="1056143" y="2830565"/>
          <a:ext cx="10367046" cy="808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884" tIns="43180" rIns="43180" bIns="431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Верхний предел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учебной нагрузки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, определяемый по должностям ППС, устанавливается в объеме, не превышающем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900 часов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 в учебном году (на 1 ставку)</a:t>
          </a:r>
        </a:p>
        <a:p>
          <a:pPr lvl="0" algn="just">
            <a:spcBef>
              <a:spcPct val="0"/>
            </a:spcBef>
          </a:pPr>
          <a:endParaRPr lang="ru-RU" sz="1700" b="0" kern="1200" dirty="0">
            <a:solidFill>
              <a:srgbClr val="31547F"/>
            </a:solidFill>
            <a:latin typeface="Times New Roman"/>
            <a:ea typeface="+mn-ea"/>
            <a:cs typeface="+mn-cs"/>
          </a:endParaRPr>
        </a:p>
      </dsp:txBody>
      <dsp:txXfrm>
        <a:off x="1056143" y="2830565"/>
        <a:ext cx="10367046" cy="808672"/>
      </dsp:txXfrm>
    </dsp:sp>
    <dsp:sp modelId="{D23A5751-3EB4-42C8-B902-4B1E60F57724}">
      <dsp:nvSpPr>
        <dsp:cNvPr id="0" name=""/>
        <dsp:cNvSpPr/>
      </dsp:nvSpPr>
      <dsp:spPr>
        <a:xfrm>
          <a:off x="550722" y="2729481"/>
          <a:ext cx="1010841" cy="1010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8CEED6-56A7-4FBD-B2F1-CA19A1E586AA}">
      <dsp:nvSpPr>
        <dsp:cNvPr id="0" name=""/>
        <dsp:cNvSpPr/>
      </dsp:nvSpPr>
      <dsp:spPr>
        <a:xfrm>
          <a:off x="592512" y="4043784"/>
          <a:ext cx="10830677" cy="808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884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Общий ежегодный </a:t>
          </a:r>
          <a:r>
            <a:rPr lang="ru-RU" sz="1700" b="1" kern="1200" dirty="0">
              <a:solidFill>
                <a:srgbClr val="31547F"/>
              </a:solidFill>
              <a:latin typeface="Times New Roman"/>
              <a:ea typeface="+mn-ea"/>
              <a:cs typeface="+mn-cs"/>
            </a:rPr>
            <a:t>объем нагрузки </a:t>
          </a:r>
          <a:r>
            <a:rPr lang="ru-RU" sz="1700" b="0" kern="1200" dirty="0">
              <a:solidFill>
                <a:srgbClr val="31547F"/>
              </a:solidFill>
              <a:latin typeface="Times New Roman"/>
              <a:ea typeface="+mn-ea"/>
              <a:cs typeface="+mn-cs"/>
            </a:rPr>
            <a:t>лицам ППС, работающим на полной </a:t>
          </a:r>
          <a:r>
            <a:rPr lang="ru-RU" sz="1700" b="0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ставке устанавливается в объеме </a:t>
          </a:r>
          <a:r>
            <a:rPr lang="ru-RU" sz="1700" b="1" kern="1200" dirty="0" smtClean="0">
              <a:solidFill>
                <a:srgbClr val="31547F"/>
              </a:solidFill>
              <a:latin typeface="Times New Roman"/>
              <a:ea typeface="+mn-ea"/>
              <a:cs typeface="+mn-cs"/>
            </a:rPr>
            <a:t>до 1500 </a:t>
          </a:r>
          <a:r>
            <a:rPr lang="ru-RU" sz="1700" b="1" kern="1200" dirty="0">
              <a:solidFill>
                <a:srgbClr val="31547F"/>
              </a:solidFill>
              <a:latin typeface="Times New Roman"/>
              <a:ea typeface="+mn-ea"/>
              <a:cs typeface="+mn-cs"/>
            </a:rPr>
            <a:t>часов</a:t>
          </a:r>
        </a:p>
      </dsp:txBody>
      <dsp:txXfrm>
        <a:off x="592512" y="4043784"/>
        <a:ext cx="10830677" cy="808672"/>
      </dsp:txXfrm>
    </dsp:sp>
    <dsp:sp modelId="{F0F2A27F-7227-4543-9619-3B74A30796A1}">
      <dsp:nvSpPr>
        <dsp:cNvPr id="0" name=""/>
        <dsp:cNvSpPr/>
      </dsp:nvSpPr>
      <dsp:spPr>
        <a:xfrm>
          <a:off x="87092" y="3942700"/>
          <a:ext cx="1010841" cy="1010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1721E-C415-4DFD-A75D-77B031B7AE39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4A667-C641-42C9-8652-22CE6C9461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134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3F84F-536C-447F-9400-37C2AEC83934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C9968-FBF6-4AE8-B502-2EFF529705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02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C9968-FBF6-4AE8-B502-2EFF5297058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86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C9968-FBF6-4AE8-B502-2EFF5297058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86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C9968-FBF6-4AE8-B502-2EFF5297058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02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C9968-FBF6-4AE8-B502-2EFF5297058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5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45AF-779C-4670-8923-FB92A569EEB4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52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2C3A-B18D-4242-8084-0A9FA535033F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53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F964-EA5E-4020-8789-8CF8F9050A6C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70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AADDF-81D3-4CCF-AFB2-1B42FFBE249C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6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C2C9-AE59-4195-BE05-FD8BD204FAB3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764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EFA5-A2B3-4DF8-866B-F2FD6175848A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31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7C0DC-EB8D-476B-87FE-A606EEBE090F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15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B7D71-32E9-4DE0-9684-19E04FABBE22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1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705ED-C365-4F6D-9CDE-F3042FB635F4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89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C3D7-B1FD-4A16-8123-9A56A6E4AA1F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17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55EC5-7F76-4ED6-A9A4-39D1189F2DCC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84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DD71A-84FB-4AD4-98F1-15ED2772E504}" type="datetime1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038F-18BB-44D8-88DF-E66485C7FF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29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ampus.ncfu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ampus.ncfu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9192344" y="77081"/>
            <a:ext cx="2693402" cy="1623727"/>
            <a:chOff x="9135836" y="0"/>
            <a:chExt cx="3056164" cy="198392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9135836" y="0"/>
              <a:ext cx="3056164" cy="19839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 descr="R:\!DESIGN\ЛОГОТИПЫ\Новый логотип\СКФУ северокавказскийфедеральныйуниверситет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0940" y="86403"/>
              <a:ext cx="1661781" cy="165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055440" y="1996956"/>
            <a:ext cx="10081120" cy="2872204"/>
          </a:xfrm>
        </p:spPr>
        <p:txBody>
          <a:bodyPr>
            <a:normAutofit/>
          </a:bodyPr>
          <a:lstStyle/>
          <a:p>
            <a:pPr lvl="0" defTabSz="914318"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>требования по </a:t>
            </a:r>
            <a:r>
              <a:rPr lang="ru-RU" sz="2800" b="1" cap="all" dirty="0" smtClean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>корректности</a:t>
            </a:r>
            <a:br>
              <a:rPr lang="ru-RU" sz="2800" b="1" cap="all" dirty="0" smtClean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</a:br>
            <a:r>
              <a:rPr lang="ru-RU" sz="2800" b="1" cap="all" dirty="0" smtClean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> </a:t>
            </a:r>
            <a:r>
              <a:rPr lang="ru-RU" sz="2800" b="1" cap="all" dirty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>и своевременности оформления отчетов </a:t>
            </a:r>
            <a:r>
              <a:rPr lang="ru-RU" sz="2800" b="1" cap="all" dirty="0" smtClean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/>
            </a:r>
            <a:br>
              <a:rPr lang="ru-RU" sz="2800" b="1" cap="all" dirty="0" smtClean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</a:br>
            <a:r>
              <a:rPr lang="ru-RU" sz="2800" b="1" cap="all" dirty="0" smtClean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>о </a:t>
            </a:r>
            <a:r>
              <a:rPr lang="ru-RU" sz="2800" b="1" cap="all" dirty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</a:rPr>
              <a:t>выполнении индивидуального плана </a:t>
            </a:r>
            <a:endParaRPr lang="ru-RU" sz="2800" b="1" cap="all" dirty="0">
              <a:solidFill>
                <a:srgbClr val="31547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88088" y="6237312"/>
            <a:ext cx="4997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cap="all" dirty="0">
                <a:solidFill>
                  <a:srgbClr val="31547F"/>
                </a:solidFill>
                <a:latin typeface="Times New Roman" panose="02020603050405020304" pitchFamily="18" charset="0"/>
                <a:ea typeface="Calibri"/>
                <a:cs typeface="+mj-cs"/>
              </a:rPr>
              <a:t>Учебный департамент</a:t>
            </a:r>
          </a:p>
        </p:txBody>
      </p:sp>
    </p:spTree>
    <p:extLst>
      <p:ext uri="{BB962C8B-B14F-4D97-AF65-F5344CB8AC3E}">
        <p14:creationId xmlns:p14="http://schemas.microsoft.com/office/powerpoint/2010/main" val="28770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801624" y="836712"/>
            <a:ext cx="9187429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2" descr="R:\!DESIGN\ЛОГОТИПЫ\Новый логотип\СКФ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60" y="47254"/>
            <a:ext cx="782373" cy="63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Прямоугольник 110"/>
          <p:cNvSpPr/>
          <p:nvPr/>
        </p:nvSpPr>
        <p:spPr>
          <a:xfrm>
            <a:off x="1146984" y="4583290"/>
            <a:ext cx="101902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95600" y="217436"/>
            <a:ext cx="9408980" cy="4752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b="1" dirty="0" smtClean="0">
                <a:solidFill>
                  <a:srgbClr val="31547F"/>
                </a:solidFill>
                <a:latin typeface="Times New Roman"/>
              </a:rPr>
              <a:t>ЭТО НЕОБХОДИМО </a:t>
            </a:r>
            <a:r>
              <a:rPr lang="ru-RU" b="1" dirty="0">
                <a:solidFill>
                  <a:srgbClr val="31547F"/>
                </a:solidFill>
                <a:latin typeface="Times New Roman"/>
              </a:rPr>
              <a:t>ЗНАТЬ </a:t>
            </a:r>
            <a:r>
              <a:rPr lang="ru-RU" b="1" dirty="0" smtClean="0">
                <a:solidFill>
                  <a:srgbClr val="31547F"/>
                </a:solidFill>
                <a:latin typeface="Times New Roman"/>
              </a:rPr>
              <a:t>О </a:t>
            </a:r>
            <a:r>
              <a:rPr lang="ru-RU" b="1" dirty="0">
                <a:solidFill>
                  <a:srgbClr val="31547F"/>
                </a:solidFill>
                <a:latin typeface="Times New Roman"/>
              </a:rPr>
              <a:t>НАГРУЗКЕ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9271746"/>
              </p:ext>
            </p:extLst>
          </p:nvPr>
        </p:nvGraphicFramePr>
        <p:xfrm>
          <a:off x="335360" y="1268760"/>
          <a:ext cx="1149721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0859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949677" y="548680"/>
            <a:ext cx="9187429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728452" y="149062"/>
            <a:ext cx="930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3154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b="1" cap="all" dirty="0" smtClean="0">
                <a:solidFill>
                  <a:srgbClr val="3154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чего складывается нагрузка </a:t>
            </a:r>
            <a:r>
              <a:rPr lang="ru-RU" b="1" dirty="0" smtClean="0">
                <a:solidFill>
                  <a:srgbClr val="3154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ППС</a:t>
            </a:r>
            <a:endParaRPr lang="ru-RU" b="1" dirty="0">
              <a:solidFill>
                <a:srgbClr val="3154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" name="Picture 2" descr="R:\!DESIGN\ЛОГОТИПЫ\Новый логотип\СКФ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60" y="47254"/>
            <a:ext cx="942980" cy="766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5359" y="4989087"/>
            <a:ext cx="11521281" cy="1320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Трудовому кодексу РФ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ППС установлена продолжительность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рабочего времени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часов в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неделю на 1 ставку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(6-часовой рабочий день при 6 дневной рабочей неделе), в пределах которого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внеучебная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нагрузки штатного преподавателя на учебный год зависит от числа рабочих дней в году и может меняться в пределах от 1490 до 1509 часов на ставку заработной платы.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планировании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преподавателей в Университете устанавливается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объем нагрузки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 ППС, работающим на полной ставке, в количестве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для преподавателей-совместителей – пропорционально доле ставки.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503130"/>
              </p:ext>
            </p:extLst>
          </p:nvPr>
        </p:nvGraphicFramePr>
        <p:xfrm>
          <a:off x="983432" y="1084126"/>
          <a:ext cx="10729192" cy="3569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664296"/>
                <a:gridCol w="5616624"/>
              </a:tblGrid>
              <a:tr h="35898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cap="all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нагрузка:</a:t>
                      </a:r>
                      <a:endParaRPr lang="ru-RU" sz="1400" cap="all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cap="all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Внеучебная</a:t>
                      </a:r>
                      <a:r>
                        <a:rPr lang="ru-RU" sz="1400" cap="all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работа:</a:t>
                      </a:r>
                      <a:endParaRPr lang="ru-RU" sz="1400" cap="all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08143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контактная работа с обучающимися</a:t>
                      </a:r>
                      <a:endParaRPr lang="ru-RU" sz="1400" b="1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иные виды работ, предусмотренные нормами времени</a:t>
                      </a:r>
                      <a:endParaRPr lang="ru-RU" sz="1400" b="1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учебно-методическая работа</a:t>
                      </a: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(разработка образовательных программ, программ дисциплин, методических рекомендаций, оценочных средств, конспектов лекций и пр.)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организационно-методическая работа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(работа в экспертных советах, конкурсных комиссиях, руководство кафедрой, факультетом и пр.)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воспитательная и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профориентационная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работа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(подготовка и проведение культурно-массовых и тематических мероприятий, работа с талантливой молодежью, проведение мероприятий для школьников и пр.)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научная работа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(участие в форумах, конференциях и иных научных мероприятиях,  проведение тематических исследований,  подготовка и публикация научных статей, подготовка заявок на объекты интеллектуальной собственности и пр.)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78501">
                <a:tc>
                  <a:txBody>
                    <a:bodyPr/>
                    <a:lstStyle/>
                    <a:p>
                      <a:pPr marL="0" marR="0" indent="17621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занятия</a:t>
                      </a:r>
                    </a:p>
                    <a:p>
                      <a:pPr marL="0" marR="0" indent="17621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промежуточная аттестация</a:t>
                      </a:r>
                    </a:p>
                    <a:p>
                      <a:pPr marL="0" marR="0" indent="17621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в формате ВКС</a:t>
                      </a:r>
                    </a:p>
                    <a:p>
                      <a:pPr marL="0" marR="0" indent="17621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руководство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практикой и  пр.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360363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самостоятельной работы</a:t>
                      </a:r>
                    </a:p>
                    <a:p>
                      <a:pPr marL="0" marR="0" indent="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360363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тестовых заданий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360363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курсовых работ (проектов), рефератов, эссе и пр.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21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19336" y="548680"/>
            <a:ext cx="9187429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35360" y="67086"/>
            <a:ext cx="10081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solidFill>
                  <a:srgbClr val="3154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индивидуального плана работы ППС</a:t>
            </a:r>
            <a:endParaRPr lang="ru-RU" b="1" cap="all" dirty="0">
              <a:solidFill>
                <a:srgbClr val="3154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" name="Picture 2" descr="R:\!DESIGN\ЛОГОТИПЫ\Новый логотип\СКФ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2207" y="12349"/>
            <a:ext cx="782373" cy="63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775520" y="4653136"/>
            <a:ext cx="2354629" cy="93871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планы преподавателей рассматриваются и </a:t>
            </a:r>
            <a:r>
              <a:rPr lang="ru-RU" sz="1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утверждаются</a:t>
            </a:r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заседании кафедры не позднее </a:t>
            </a:r>
            <a:r>
              <a:rPr lang="ru-RU" sz="1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сентября </a:t>
            </a:r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учебного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711503" y="5816817"/>
            <a:ext cx="2410704" cy="93871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запись в индивидуальные планы преподавателей видов учебной работы, не предусмотренных утвержденными нормами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48600"/>
              </p:ext>
            </p:extLst>
          </p:nvPr>
        </p:nvGraphicFramePr>
        <p:xfrm>
          <a:off x="335360" y="746904"/>
          <a:ext cx="3634840" cy="4527852"/>
        </p:xfrm>
        <a:graphic>
          <a:graphicData uri="http://schemas.openxmlformats.org/drawingml/2006/table">
            <a:tbl>
              <a:tblPr/>
              <a:tblGrid>
                <a:gridCol w="3634840"/>
              </a:tblGrid>
              <a:tr h="452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ФЕДЕРАЛЬНОЕ ГОСУДАРСТВЕННОЕ АВТОНОМНОЕ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ОБРАЗОВАТЕЛЬНОЕ УЧРЕЖДЕНИЕ ВЫСШЕГО ОБРАЗОВАНИЯ 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«СЕВЕРО-КАВКАЗСКИЙ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ФЕДЕРАЛЬНЫЙ УНИВЕРСИТЕТ»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                «Утверждаю»                                               «Согласовано»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Директор института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(декан факультета)                                         Зав. кафедрой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_________________________                          __________________________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«____» ___________ 20___ г.                            «____» ___________ 20___ г. 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ИНДИВИДУАЛЬНЫЙ ПЛАН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УЧЕБНОЙ, УЧЕБНО-МЕТОДИЧЕСКОЙ И ОРГАНИЗАЦИОННО-МЕТОДИЧЕСКОЙ РАБОТЫ 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L="6019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ПРЕПОДАВАТЕЛЯ  _____________________________________________________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6019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КАФЕДРЫ  _____________________________________________________________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6019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ИНСТИТУТА (Факультета) ______________________________________________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 20__- 20__ учебный год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ru-RU" sz="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жность</a:t>
                      </a:r>
                      <a:r>
                        <a:rPr lang="ru-RU" sz="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______________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Ученая степень 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Ученое звание 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Размер занимаемой ставки 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Общее количество часов 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Подпись преподавателя</a:t>
                      </a:r>
                      <a:r>
                        <a:rPr lang="ru-RU" sz="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_____________</a:t>
                      </a:r>
                      <a:endParaRPr lang="ru-RU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52" marR="11452" marT="11452" marB="114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170618"/>
              </p:ext>
            </p:extLst>
          </p:nvPr>
        </p:nvGraphicFramePr>
        <p:xfrm>
          <a:off x="4732074" y="752241"/>
          <a:ext cx="6394358" cy="496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358"/>
              </a:tblGrid>
              <a:tr h="4960603">
                <a:tc>
                  <a:txBody>
                    <a:bodyPr/>
                    <a:lstStyle/>
                    <a:p>
                      <a:pPr marL="0" indent="365125">
                        <a:lnSpc>
                          <a:spcPct val="150000"/>
                        </a:lnSpc>
                        <a:buNone/>
                      </a:pP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план работы </a:t>
                      </a:r>
                      <a:r>
                        <a:rPr lang="ru-RU" sz="1400" b="1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</a:t>
                      </a: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каждым ППС в соответствии с установленной учебной нагрузкой  </a:t>
                      </a:r>
                      <a:r>
                        <a:rPr lang="ru-RU" sz="1400" b="1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личном кабинете </a:t>
                      </a: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портале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еКампус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СКФУ (</a:t>
                      </a:r>
                      <a:r>
                        <a:rPr lang="en-US" sz="1400" b="1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https://ecampus.ncfu.ru</a:t>
                      </a:r>
                      <a:r>
                        <a:rPr lang="ru-RU" sz="1400" b="1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учебной нагрузки заполняется автоматически из базы данных по распределению часов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фиксируется в плане.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учебно-методической работы отражаются возможные виды работ, в соответствии с закрепленной нагрузкой. Преподаватель самостоятельно заполняет запланированные данные.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Разделы организационно-методической, воспитательной и научной работы планируются по согласованию с заведующим кафедрой.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план должен быть заполнен, согласован, распечатан и </a:t>
                      </a:r>
                      <a:r>
                        <a:rPr lang="ru-RU" sz="1400" b="1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 не позднее 5 сентября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При более позднем приеме на работу – не позднее 7 рабочих дней с даты приема.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несет персональную ответственность за заполнение и исполнение индивидуального плана работы.</a:t>
                      </a:r>
                      <a:endParaRPr lang="ru-RU" sz="1400" b="0" dirty="0">
                        <a:solidFill>
                          <a:srgbClr val="31547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94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19336" y="548680"/>
            <a:ext cx="9187429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35360" y="67086"/>
            <a:ext cx="10081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solidFill>
                  <a:srgbClr val="3154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ОТЧЕТА О ВЫПОЛНЕНИИ индивидуального плана работы ППС</a:t>
            </a:r>
            <a:endParaRPr lang="ru-RU" b="1" cap="all" dirty="0">
              <a:solidFill>
                <a:srgbClr val="3154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" name="Picture 2" descr="R:\!DESIGN\ЛОГОТИПЫ\Новый логотип\СКФУ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2207" y="12349"/>
            <a:ext cx="782373" cy="63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039518"/>
              </p:ext>
            </p:extLst>
          </p:nvPr>
        </p:nvGraphicFramePr>
        <p:xfrm>
          <a:off x="335360" y="1988840"/>
          <a:ext cx="11522630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2630"/>
              </a:tblGrid>
              <a:tr h="4320480">
                <a:tc>
                  <a:txBody>
                    <a:bodyPr/>
                    <a:lstStyle/>
                    <a:p>
                      <a:pPr marL="0" indent="365125">
                        <a:lnSpc>
                          <a:spcPct val="150000"/>
                        </a:lnSpc>
                        <a:buNone/>
                      </a:pP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 о выполнении индивидуального плана работы ППС заполняется на основании данных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 фактически выполненной нагрузке </a:t>
                      </a: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личном кабинете на портале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еКампус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СКФУ (</a:t>
                      </a:r>
                      <a:r>
                        <a:rPr lang="en-US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https://ecampus.ncfu.ru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).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учебной нагрузки заполняется автоматически из базы данных на основании сведений о проведенных видах работ и численности контингента обучающихся.</a:t>
                      </a:r>
                      <a:endParaRPr lang="ru-RU" sz="1400" b="0" baseline="0" dirty="0" smtClean="0">
                        <a:solidFill>
                          <a:srgbClr val="31547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остальных разделах отчета заполняется информация не только о фактически выполненных видах работ, но и вносятся примечания, подтверждающие выполнение (информация о проведенном мероприятии, изданной статье, пройденном повышении квалификации и пр.).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 о выполнении индивидуального плана должен быть заполнен, согласован, распечатан и утвержден 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заседании кафедры не </a:t>
                      </a: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позднее 30 июня.</a:t>
                      </a: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endParaRPr lang="ru-RU" sz="1400" b="0" baseline="0" dirty="0" smtClean="0">
                        <a:solidFill>
                          <a:srgbClr val="31547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endParaRPr lang="ru-RU" sz="1400" b="0" baseline="0" dirty="0" smtClean="0">
                        <a:solidFill>
                          <a:srgbClr val="31547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182563" algn="just">
                        <a:lnSpc>
                          <a:spcPct val="15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endParaRPr lang="ru-RU" sz="1400" b="0" baseline="0" dirty="0" smtClean="0">
                        <a:solidFill>
                          <a:srgbClr val="31547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buNone/>
                        <a:tabLst>
                          <a:tab pos="365125" algn="l"/>
                        </a:tabLst>
                      </a:pPr>
                      <a:r>
                        <a:rPr lang="ru-RU" sz="1400" b="0" baseline="0" dirty="0" smtClean="0">
                          <a:solidFill>
                            <a:srgbClr val="31547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о выполнении дополнительной учебной  нагрузки на условиях почасовой оплаты труда в отчет о выполнении индивидуального план работы ППС не вносится.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36710" y="789540"/>
            <a:ext cx="11521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нагрузки и индивидуальных планов работы ППС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контролируется заведующим кафедрой.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Отчёт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фактически выполненной нагрузке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рассматривается и утверждается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последнем заседании кафедры за весь учебный год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30 июня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учебного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400512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6146</TotalTime>
  <Words>684</Words>
  <Application>Microsoft Office PowerPoint</Application>
  <PresentationFormat>Широкоэкранный</PresentationFormat>
  <Paragraphs>85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требования по корректности  и своевременности оформления отчетов  о выполнении индивидуального плана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Шалалыгин Денис Геннадиевич</dc:creator>
  <cp:lastModifiedBy>Дубинина Мария Владимировна</cp:lastModifiedBy>
  <cp:revision>571</cp:revision>
  <cp:lastPrinted>2020-02-11T11:58:10Z</cp:lastPrinted>
  <dcterms:created xsi:type="dcterms:W3CDTF">2019-02-13T13:27:07Z</dcterms:created>
  <dcterms:modified xsi:type="dcterms:W3CDTF">2023-09-16T06:13:01Z</dcterms:modified>
</cp:coreProperties>
</file>